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11_7EEA47A.xml" ContentType="application/vnd.ms-powerpoint.comments+xml"/>
  <Override PartName="/ppt/comments/modernComment_11E_FECD0863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1" r:id="rId6"/>
    <p:sldId id="273" r:id="rId7"/>
    <p:sldId id="286" r:id="rId8"/>
    <p:sldId id="274" r:id="rId9"/>
    <p:sldId id="277" r:id="rId10"/>
    <p:sldId id="282" r:id="rId11"/>
    <p:sldId id="281" r:id="rId12"/>
    <p:sldId id="280" r:id="rId13"/>
    <p:sldId id="283" r:id="rId14"/>
    <p:sldId id="276" r:id="rId15"/>
    <p:sldId id="279" r:id="rId16"/>
    <p:sldId id="285" r:id="rId17"/>
    <p:sldId id="284" r:id="rId18"/>
  </p:sldIdLst>
  <p:sldSz cx="24384000" cy="13716000"/>
  <p:notesSz cx="6735763" cy="98663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kcja domyślna" id="{464D3F58-BF81-4B75-BEB9-D32881F5E4F4}">
          <p14:sldIdLst>
            <p14:sldId id="256"/>
            <p14:sldId id="271"/>
          </p14:sldIdLst>
        </p14:section>
        <p14:section name="Sekcja bez tytułu" id="{C10F87FA-14C3-4896-B3D9-46E8FD396C78}">
          <p14:sldIdLst>
            <p14:sldId id="273"/>
            <p14:sldId id="286"/>
            <p14:sldId id="274"/>
            <p14:sldId id="277"/>
            <p14:sldId id="282"/>
            <p14:sldId id="281"/>
            <p14:sldId id="280"/>
            <p14:sldId id="283"/>
            <p14:sldId id="276"/>
            <p14:sldId id="279"/>
            <p14:sldId id="285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0B511D-7D15-AB51-E4A7-177F31B6B5D1}" name="Eliza Konstanciuk" initials="EK" userId="Eliza Konstanciuk" providerId="None"/>
  <p188:author id="{A7D9AAB5-EE17-2F33-1CF2-89F1A1C6E23A}" name="Eliza Konstanciuk" initials="EK" userId="S::eliza.konstanciuk@wum.edu.pl::b177b950-efbe-4b66-88a3-ba640081aa2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46"/>
  </p:normalViewPr>
  <p:slideViewPr>
    <p:cSldViewPr snapToGrid="0">
      <p:cViewPr varScale="1">
        <p:scale>
          <a:sx n="53" d="100"/>
          <a:sy n="53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omments/modernComment_111_7EEA47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C7AE2CF-C861-49BC-B301-CA67EB08C452}" authorId="{1B0B511D-7D15-AB51-E4A7-177F31B6B5D1}" created="2022-10-17T12:59:05.74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3080186" sldId="273"/>
      <ac:spMk id="6" creationId="{00000000-0000-0000-0000-000000000000}"/>
      <ac:txMk cp="196" len="5">
        <ac:context len="510" hash="3368894790"/>
      </ac:txMk>
    </ac:txMkLst>
    <p188:pos x="5076092" y="2744666"/>
    <p188:txBody>
      <a:bodyPr/>
      <a:lstStyle/>
      <a:p>
        <a:r>
          <a:rPr lang="pl-PL"/>
          <a:t>Chyba techniki</a:t>
        </a:r>
      </a:p>
    </p188:txBody>
  </p188:cm>
</p188:cmLst>
</file>

<file path=ppt/comments/modernComment_11E_FECD086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20C0CE4-F161-4E4A-A51D-D58F5A650B01}" authorId="{A7D9AAB5-EE17-2F33-1CF2-89F1A1C6E23A}" created="2025-02-18T10:24:35.68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274849891" sldId="286"/>
      <ac:spMk id="4" creationId="{2BC6B28D-A631-B531-A530-C76740176E45}"/>
      <ac:txMk cp="87" len="20">
        <ac:context len="763" hash="290161426"/>
      </ac:txMk>
    </ac:txMkLst>
    <p188:pos x="21547983" y="1724273"/>
    <p188:txBody>
      <a:bodyPr/>
      <a:lstStyle/>
      <a:p>
        <a:r>
          <a:rPr lang="pl-PL"/>
          <a:t>Jest nowszy dziennik ustaw, trzeba sprawdzić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CFFB0-7FAA-4DB6-BB7A-F3B0C2838D8B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70501-57CA-48BC-9E5B-918A170190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31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klad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odtytuł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 tytułowy"/>
          <p:cNvSpPr txBox="1">
            <a:spLocks noGrp="1"/>
          </p:cNvSpPr>
          <p:nvPr>
            <p:ph type="title"/>
          </p:nvPr>
        </p:nvSpPr>
        <p:spPr>
          <a:xfrm>
            <a:off x="9288895" y="12117016"/>
            <a:ext cx="13998044" cy="485620"/>
          </a:xfrm>
          <a:prstGeom prst="rect">
            <a:avLst/>
          </a:prstGeom>
        </p:spPr>
        <p:txBody>
          <a:bodyPr anchor="b"/>
          <a:lstStyle>
            <a:lvl1pPr algn="r">
              <a:defRPr sz="2100"/>
            </a:lvl1pPr>
          </a:lstStyle>
          <a:p>
            <a:r>
              <a:t>Tekst tytułowy</a:t>
            </a:r>
          </a:p>
        </p:txBody>
      </p:sp>
      <p:sp>
        <p:nvSpPr>
          <p:cNvPr id="2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1824564" y="10215033"/>
            <a:ext cx="7799319" cy="228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1_7EEA47A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FECD086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"/>
          <p:cNvSpPr txBox="1">
            <a:spLocks noGrp="1"/>
          </p:cNvSpPr>
          <p:nvPr>
            <p:ph type="title"/>
          </p:nvPr>
        </p:nvSpPr>
        <p:spPr>
          <a:xfrm>
            <a:off x="1824565" y="3546089"/>
            <a:ext cx="18247630" cy="895494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CZYM JEST KOMERCJALIZACJA WYNIKÓW BADAŃ?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b="1" cap="all" dirty="0"/>
              <a:t/>
            </a:r>
            <a:br>
              <a:rPr lang="pl-PL" b="1" cap="all" dirty="0"/>
            </a:br>
            <a:r>
              <a:rPr lang="pl-PL" b="1" cap="all" dirty="0"/>
              <a:t/>
            </a:r>
            <a:br>
              <a:rPr lang="pl-PL" b="1" cap="al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6 marca </a:t>
            </a:r>
            <a:r>
              <a:rPr lang="pl-PL" dirty="0" smtClean="0"/>
              <a:t>2025 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Centrum Transferu Technologii  WUM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097061" y="2389910"/>
            <a:ext cx="22189878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Rodzaj licencji</a:t>
            </a:r>
            <a:endParaRPr lang="pl-PL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Cechy</a:t>
            </a:r>
            <a:endParaRPr lang="pl-PL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Prawo/wytwór</a:t>
            </a:r>
            <a:endParaRPr lang="pl-PL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Wymagania formalne</a:t>
            </a:r>
            <a:endParaRPr lang="pl-PL" sz="1800" b="0" i="0" u="none" strike="noStrike" dirty="0">
              <a:effectLst/>
              <a:latin typeface="Arial" panose="020B0604020202020204" pitchFamily="34" charset="0"/>
            </a:endParaRPr>
          </a:p>
          <a:p>
            <a:pPr algn="just" fontAlgn="base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endParaRPr lang="pl-PL" dirty="0"/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F52FD22-F6DF-F47C-444F-FA2EDA956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182" y="2389910"/>
            <a:ext cx="19713403" cy="8402254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81322D2B-B395-D449-4B70-14F29E3ECA38}"/>
              </a:ext>
            </a:extLst>
          </p:cNvPr>
          <p:cNvSpPr txBox="1"/>
          <p:nvPr/>
        </p:nvSpPr>
        <p:spPr>
          <a:xfrm>
            <a:off x="540328" y="3138055"/>
            <a:ext cx="3595254" cy="4832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l-PL" sz="2800" dirty="0"/>
              <a:t>Tabela 1. Rodzaje licencji zwykłych w zależności od zakresu praw przekazanych licencjobiorcy. Źródło Komercjalizacja B+R dla praktyków 2016, red. M. Barszcz, Warszawa 2016, s. 36.</a:t>
            </a:r>
          </a:p>
        </p:txBody>
      </p:sp>
    </p:spTree>
    <p:extLst>
      <p:ext uri="{BB962C8B-B14F-4D97-AF65-F5344CB8AC3E}">
        <p14:creationId xmlns:p14="http://schemas.microsoft.com/office/powerpoint/2010/main" val="426780827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987552" y="2755989"/>
            <a:ext cx="2280763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600" dirty="0"/>
              <a:t>RWI WUM</a:t>
            </a:r>
          </a:p>
          <a:p>
            <a:pPr algn="l"/>
            <a:r>
              <a:rPr lang="pl-PL" sz="3600" dirty="0"/>
              <a:t>§ 15. Podział środków uzyskanych z komercjalizacji.</a:t>
            </a:r>
          </a:p>
          <a:p>
            <a:pPr algn="ctr"/>
            <a:endParaRPr lang="pl-PL" sz="3600" dirty="0"/>
          </a:p>
          <a:p>
            <a:pPr lvl="0" algn="just"/>
            <a:r>
              <a:rPr lang="pl-PL" sz="3600" dirty="0"/>
              <a:t>1. W przypadku komercjalizacji Wyników badań pracownikowi przysługuje od </a:t>
            </a:r>
            <a:r>
              <a:rPr lang="pl-PL" sz="3600" dirty="0" smtClean="0"/>
              <a:t>WUM:</a:t>
            </a:r>
            <a:endParaRPr lang="pl-PL" sz="3600" dirty="0"/>
          </a:p>
          <a:p>
            <a:pPr marL="742950" lvl="0" indent="-742950" algn="just">
              <a:buAutoNum type="alphaLcParenR"/>
            </a:pPr>
            <a:r>
              <a:rPr lang="pl-PL" sz="3600" b="1" dirty="0"/>
              <a:t>50% wartości środków uzyskanych przez WUM z komercjalizacji bezpośredniej, obniżonych o nie więcej niż 25% kosztów bezpośrednio związanych z tą komercjalizacją, które zostały poniesione przez WUM </a:t>
            </a:r>
            <a:r>
              <a:rPr lang="pl-PL" sz="3600" dirty="0"/>
              <a:t>lub spółkę lub spółki celowe;</a:t>
            </a:r>
          </a:p>
          <a:p>
            <a:pPr lvl="0" algn="just"/>
            <a:endParaRPr lang="pl-PL" sz="3600" dirty="0"/>
          </a:p>
          <a:p>
            <a:pPr lvl="0" algn="just"/>
            <a:r>
              <a:rPr lang="pl-PL" sz="3600" dirty="0"/>
              <a:t>b) 50% wartości środków uzyskanych przez spółkę lub spółki celowe w następstwie danej komercjalizacji pośredniej, obniżonych o nie więcej niż 25% kosztów bezpośrednio związanych z tą komercjalizacją, które zostały poniesione przez WUM lub spółkę lub spółki celowe.</a:t>
            </a:r>
          </a:p>
          <a:p>
            <a:pPr algn="just"/>
            <a:endParaRPr lang="pl-PL" sz="3600" dirty="0"/>
          </a:p>
          <a:p>
            <a:pPr algn="just"/>
            <a:r>
              <a:rPr lang="pl-PL" sz="3600" b="1" dirty="0"/>
              <a:t>Rodzaje przychodów : Licencja – Opłaty licencyjne, Sprzedaż praw – Cena sprzedaży praw</a:t>
            </a:r>
          </a:p>
          <a:p>
            <a:pPr algn="just"/>
            <a:endParaRPr lang="pl-PL" sz="3600" dirty="0"/>
          </a:p>
          <a:p>
            <a:pPr algn="just"/>
            <a:endParaRPr lang="pl-PL" sz="3600" dirty="0"/>
          </a:p>
          <a:p>
            <a:pPr algn="just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12536507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935182" y="2755989"/>
            <a:ext cx="22860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RWI WUM</a:t>
            </a:r>
          </a:p>
          <a:p>
            <a:pPr algn="l"/>
            <a:r>
              <a:rPr lang="pl-PL" dirty="0"/>
              <a:t>§ 15. Podział środków uzyskanych z komercjalizacji.</a:t>
            </a:r>
          </a:p>
          <a:p>
            <a:pPr algn="just"/>
            <a:endParaRPr lang="pl-PL" sz="48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dirty="0"/>
              <a:t>Przez koszty związane bezpośrednio z komercjalizacją rozumie się koszty zewnętrzne, w szczególności koszty ochrony prawnej, ekspertyz, wyceny wartości przedmiotu komercjalizacji i opłat urzędowych.</a:t>
            </a:r>
          </a:p>
          <a:p>
            <a:pPr algn="just"/>
            <a:endParaRPr lang="pl-PL" sz="4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44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69908088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097061" y="2389910"/>
            <a:ext cx="221898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0F90A48-E857-0FBB-251C-635AD98241BC}"/>
              </a:ext>
            </a:extLst>
          </p:cNvPr>
          <p:cNvSpPr txBox="1"/>
          <p:nvPr/>
        </p:nvSpPr>
        <p:spPr>
          <a:xfrm>
            <a:off x="2087176" y="2964626"/>
            <a:ext cx="20232497" cy="58356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Spółka </a:t>
            </a:r>
            <a:r>
              <a:rPr lang="pl-PL" sz="44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spin</a:t>
            </a:r>
            <a:r>
              <a:rPr lang="pl-PL" sz="4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-off </a:t>
            </a:r>
            <a:r>
              <a:rPr lang="pl-PL" sz="4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jest powołana wspólnie przez pracownika, będącego jednocześnie założycielem oraz przez uczelnię wyższą, w celu komercjalizacji wyników badań naukowych prowadzonych na uczelni w ramach etatu naukowo-dydaktycznego. Spółka typu </a:t>
            </a:r>
            <a:r>
              <a:rPr lang="pl-PL" sz="44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spin</a:t>
            </a:r>
            <a:r>
              <a:rPr lang="pl-PL" sz="4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-off jest więc formalnie i prawnie związana wewnętrznie w ramach umowy jej zawarcia z macierzystą uczelnią wyższą (najczęściej w formie udziałów kapitałowych, które uczelnia wyższa obejmuje w zamian za wniesiony wkład w postaci zasobów finansowych lub niefinansowych). Udziały poprzez Spółkę celową. </a:t>
            </a:r>
            <a:endParaRPr lang="pl-PL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0135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097061" y="2389910"/>
            <a:ext cx="221898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0F90A48-E857-0FBB-251C-635AD98241BC}"/>
              </a:ext>
            </a:extLst>
          </p:cNvPr>
          <p:cNvSpPr txBox="1"/>
          <p:nvPr/>
        </p:nvSpPr>
        <p:spPr>
          <a:xfrm>
            <a:off x="2087176" y="2964626"/>
            <a:ext cx="20232497" cy="62478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pl-PL" b="1" dirty="0"/>
              <a:t>Spółka typu </a:t>
            </a:r>
            <a:r>
              <a:rPr lang="pl-PL" b="1" dirty="0" err="1"/>
              <a:t>spin</a:t>
            </a:r>
            <a:r>
              <a:rPr lang="pl-PL" b="1" dirty="0"/>
              <a:t>-out </a:t>
            </a:r>
            <a:r>
              <a:rPr lang="pl-PL" dirty="0"/>
              <a:t>może być z kolei założona przez pracownika naukowego jako podmiot wewnętrznie niezależny od uczelni macierzystej. Uwarunkowań wykorzystywania własności intelektualnej </a:t>
            </a:r>
            <a:br>
              <a:rPr lang="pl-PL" dirty="0"/>
            </a:br>
            <a:r>
              <a:rPr lang="pl-PL" dirty="0"/>
              <a:t>i przemysłowej przez zewnętrzne względem uczelni podmioty </a:t>
            </a:r>
            <a:br>
              <a:rPr lang="pl-PL" dirty="0"/>
            </a:br>
            <a:r>
              <a:rPr lang="pl-PL" dirty="0"/>
              <a:t>m.in. właśnie spółki </a:t>
            </a:r>
            <a:r>
              <a:rPr lang="pl-PL" dirty="0" err="1"/>
              <a:t>spin</a:t>
            </a:r>
            <a:r>
              <a:rPr lang="pl-PL" dirty="0"/>
              <a:t>-out są na zasadach komercjalizacji  bezpośredniej - najczęściej w ramach umowy sprzedaży, umowy licencji, zwieranych na określony czas i przewidujących odp. formę opłat licencyjnych, często jako odsetek z obrotu spółki.</a:t>
            </a:r>
          </a:p>
        </p:txBody>
      </p:sp>
    </p:spTree>
    <p:extLst>
      <p:ext uri="{BB962C8B-B14F-4D97-AF65-F5344CB8AC3E}">
        <p14:creationId xmlns:p14="http://schemas.microsoft.com/office/powerpoint/2010/main" val="235355966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B60242D-8F30-6D21-85AC-8E14A308B978}"/>
              </a:ext>
            </a:extLst>
          </p:cNvPr>
          <p:cNvSpPr txBox="1"/>
          <p:nvPr/>
        </p:nvSpPr>
        <p:spPr>
          <a:xfrm>
            <a:off x="1587411" y="3083701"/>
            <a:ext cx="20116800" cy="57554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pl-PL" sz="4400" b="1" dirty="0"/>
              <a:t>CZYM JEST KOMRCJALIZACJA WYNIKÓW BADAŃ? </a:t>
            </a:r>
          </a:p>
          <a:p>
            <a:pPr algn="just"/>
            <a:endParaRPr lang="pl-PL" sz="4400" b="1" dirty="0"/>
          </a:p>
          <a:p>
            <a:pPr algn="just"/>
            <a:r>
              <a:rPr lang="pl-PL" sz="4000" dirty="0"/>
              <a:t>•	Przedstawienie procesu komercjalizacji bezpośredniej i pośredniej </a:t>
            </a:r>
          </a:p>
          <a:p>
            <a:pPr algn="just"/>
            <a:r>
              <a:rPr lang="pl-PL" sz="4000" dirty="0"/>
              <a:t>z uwzględnieniem interesów kluczowych autorów procesu, to jest </a:t>
            </a:r>
            <a:r>
              <a:rPr lang="pl-PL" sz="4000" dirty="0" smtClean="0"/>
              <a:t>Twórców </a:t>
            </a:r>
            <a:r>
              <a:rPr lang="pl-PL" sz="4000" dirty="0"/>
              <a:t>oraz </a:t>
            </a:r>
            <a:r>
              <a:rPr lang="pl-PL" sz="4000" dirty="0" smtClean="0"/>
              <a:t>Uczelni</a:t>
            </a:r>
            <a:r>
              <a:rPr lang="pl-PL" sz="4000" dirty="0"/>
              <a:t>;</a:t>
            </a:r>
          </a:p>
          <a:p>
            <a:pPr algn="just"/>
            <a:r>
              <a:rPr lang="pl-PL" sz="4000" dirty="0"/>
              <a:t>•	Komercjalizacja w świetle ustawy oraz regulaminu własności intelektualnej  </a:t>
            </a:r>
            <a:br>
              <a:rPr lang="pl-PL" sz="4000" dirty="0"/>
            </a:br>
            <a:r>
              <a:rPr lang="pl-PL" sz="4000" dirty="0"/>
              <a:t>na Uczelni;</a:t>
            </a:r>
          </a:p>
          <a:p>
            <a:pPr algn="just"/>
            <a:r>
              <a:rPr lang="pl-PL" sz="4000" dirty="0"/>
              <a:t>•	Komercjalizacja w ramach struktur polskich uczelni: pozycja Twórcy, pozycja Uczelni; przeniesie wyników badań do Spółki</a:t>
            </a:r>
          </a:p>
          <a:p>
            <a:pPr algn="just"/>
            <a:r>
              <a:rPr lang="pl-PL" sz="4000" dirty="0"/>
              <a:t>•	Wyniki prac badawczych w procesie kreowania spółek </a:t>
            </a:r>
            <a:r>
              <a:rPr lang="pl-PL" sz="4000" dirty="0" err="1"/>
              <a:t>spin</a:t>
            </a:r>
            <a:r>
              <a:rPr lang="pl-PL" sz="4000" dirty="0"/>
              <a:t>-off;</a:t>
            </a:r>
          </a:p>
        </p:txBody>
      </p:sp>
    </p:spTree>
    <p:extLst>
      <p:ext uri="{BB962C8B-B14F-4D97-AF65-F5344CB8AC3E}">
        <p14:creationId xmlns:p14="http://schemas.microsoft.com/office/powerpoint/2010/main" val="31594908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477108" y="3446584"/>
            <a:ext cx="21330138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Dobry pomysł na prace badawczo rozwojowe to połowa sukcesu w procesie komercjalizacji wyników tych badań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upewnić się, że na świecie nie ma  podobnego rozwiązania warto sprawdzić obecny stan nauki przeszukując bazy patentowe, będące źródłem informacji o innowacyjnych pomysłach. Jeżeli po skonfrontowaniu pomysłu z bazami nadal to innowacyjne rozwiązanie, należy pamiętać o tym, by je odpowiednio zabezpieczyć prawami własności intelektualnej, bo tylko odpowiednio chroniony pomysł ma wartość rynkową.</a:t>
            </a:r>
            <a:endParaRPr lang="pl-PL" sz="4800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080186"/>
      </p:ext>
    </p:extLst>
  </p:cSld>
  <p:clrMapOvr>
    <a:masterClrMapping/>
  </p:clrMapOvr>
  <p:transition spd="med"/>
  <p:extLst>
    <p:ext uri="{6950BFC3-D8DA-4A85-94F7-54DA5524770B}">
      <p188:commentRel xmlns:p188="http://schemas.microsoft.com/office/powerpoint/2018/8/main" xmlns="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A191A-87C6-82BF-7396-851045E1B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8075C9-FA9E-9D97-A805-E708E82A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BC6B28D-A631-B531-A530-C76740176E45}"/>
              </a:ext>
            </a:extLst>
          </p:cNvPr>
          <p:cNvSpPr txBox="1"/>
          <p:nvPr/>
        </p:nvSpPr>
        <p:spPr>
          <a:xfrm>
            <a:off x="987552" y="3083701"/>
            <a:ext cx="21360384" cy="74789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pl-PL" sz="40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Uregulowania: </a:t>
            </a:r>
          </a:p>
          <a:p>
            <a:pPr algn="just"/>
            <a:r>
              <a:rPr lang="pl-PL" sz="4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pl-PL" sz="4000" b="1" dirty="0">
                <a:latin typeface="+mj-lt"/>
                <a:cs typeface="Calibri" panose="020F0502020204030204" pitchFamily="34" charset="0"/>
              </a:rPr>
              <a:t>US</a:t>
            </a:r>
            <a:r>
              <a:rPr lang="pl-PL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Calibri" panose="020F0502020204030204" pitchFamily="34" charset="0"/>
              </a:rPr>
              <a:t>TAWA z dnia 20 lipca 2018 r. Prawo o szkolnictwie wyższym i nauce (</a:t>
            </a:r>
            <a:r>
              <a:rPr lang="pl-PL" sz="4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cs typeface="Calibri" panose="020F0502020204030204" pitchFamily="34" charset="0"/>
              </a:rPr>
              <a:t>Dz.U. 2018 poz. 1668), </a:t>
            </a:r>
            <a:r>
              <a:rPr lang="pl-PL" sz="4000" b="1" dirty="0">
                <a:latin typeface="+mj-lt"/>
                <a:cs typeface="Calibri" panose="020F0502020204030204" pitchFamily="34" charset="0"/>
              </a:rPr>
              <a:t>Rozdział 6 Komercjalizacja wyników działalności naukowej oraz know-how.</a:t>
            </a:r>
            <a:endParaRPr lang="pl-PL" sz="40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4000" dirty="0">
                <a:latin typeface="+mj-lt"/>
              </a:rPr>
              <a:t>Centrum transferu technologii tworzy się w celu komercjalizacji bezpośredniej, polegającej na sprzedaży wyników działalności naukowej lub </a:t>
            </a:r>
            <a:r>
              <a:rPr lang="pl-PL" sz="4000" dirty="0" err="1" smtClean="0">
                <a:latin typeface="+mj-lt"/>
              </a:rPr>
              <a:t>know</a:t>
            </a:r>
            <a:r>
              <a:rPr lang="pl-PL" sz="4000" dirty="0" smtClean="0">
                <a:latin typeface="+mj-lt"/>
              </a:rPr>
              <a:t> </a:t>
            </a:r>
            <a:r>
              <a:rPr lang="pl-PL" sz="4000" dirty="0">
                <a:latin typeface="+mj-lt"/>
              </a:rPr>
              <a:t>-</a:t>
            </a:r>
            <a:r>
              <a:rPr lang="pl-PL" sz="4000" dirty="0" err="1">
                <a:latin typeface="+mj-lt"/>
              </a:rPr>
              <a:t>how</a:t>
            </a:r>
            <a:r>
              <a:rPr lang="pl-PL" sz="4000" dirty="0">
                <a:latin typeface="+mj-lt"/>
              </a:rPr>
              <a:t> związanego z tymi wynikami albo oddawaniu do używania tych wyników lub know-how, w szczególności na podstawie umowy licencyjnej, najmu oraz dzierżawy.</a:t>
            </a:r>
            <a:endParaRPr lang="pl-PL" sz="4000" b="1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40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40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2. Regulamin zarządzania prawami autorskimi i prawami pokrewnymi oraz prawami własności przemysłowej  oraz zasady komercjalizacji w Warszawskim Uniwersytecie Medycznym </a:t>
            </a:r>
            <a:r>
              <a:rPr lang="pl-PL" sz="40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sz="4000" i="1" dirty="0">
                <a:solidFill>
                  <a:srgbClr val="242424"/>
                </a:solidFill>
                <a:effectLst/>
                <a:latin typeface="+mj-lt"/>
                <a:cs typeface="Calibri" panose="020F0502020204030204" pitchFamily="34" charset="0"/>
              </a:rPr>
              <a:t>Załącznik nr 2 do Uchwały Nr 22/2024 Senatu Warszawskiego Uniwersytetu Medycznego z dnia 20 maja 2024 r.).</a:t>
            </a:r>
            <a:r>
              <a:rPr lang="pl-PL" sz="40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4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RWI</a:t>
            </a:r>
            <a:endParaRPr lang="pl-PL" sz="4000" b="1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49891"/>
      </p:ext>
    </p:extLst>
  </p:cSld>
  <p:clrMapOvr>
    <a:masterClrMapping/>
  </p:clrMapOvr>
  <p:transition spd="med"/>
  <p:extLst mod="1">
    <p:ext uri="{6950BFC3-D8DA-4A85-94F7-54DA5524770B}">
      <p188:commentRel xmlns:p188="http://schemas.microsoft.com/office/powerpoint/2018/8/main" xmlns="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576945" y="3200400"/>
            <a:ext cx="20241491" cy="7146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4400" b="1" dirty="0"/>
              <a:t>Komercjalizacja pośrednia</a:t>
            </a:r>
          </a:p>
          <a:p>
            <a:pPr algn="just"/>
            <a:r>
              <a:rPr lang="pl-PL" sz="4400" b="1" dirty="0"/>
              <a:t>Spółka Celowa Uczelni</a:t>
            </a:r>
          </a:p>
          <a:p>
            <a:pPr lvl="0" algn="just"/>
            <a:endParaRPr lang="pl-PL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obejmowanie lub nabywanie udziałów lub akcji w spółkach lub obejmowanie warrantów subskrypcyjnych uprawniających do zapisu lub objęcia akcji w spółkach, w celu wdrożenia lub przygotowania do wdrożenia wyników działalności naukowej lub </a:t>
            </a:r>
            <a:br>
              <a:rPr lang="pl-PL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know-how związanego z tymi wynikami. Komercjalizacja pośrednia może polegać również na przekazaniu przez Uczelnię wyników badań lub know-how z nimi związanego w formie aportu do spółki celowej. W celu komercjalizacji pośredniej Uczelnia może utworzyć więcej niż jedną spółkę celową.</a:t>
            </a:r>
            <a:endParaRPr lang="pl-PL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423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477108" y="3446584"/>
            <a:ext cx="21330138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Komercjalizacja bezpośrednia</a:t>
            </a:r>
          </a:p>
          <a:p>
            <a:endParaRPr lang="pl-PL" b="1" dirty="0"/>
          </a:p>
          <a:p>
            <a:pPr algn="l"/>
            <a:r>
              <a:rPr lang="pl-PL" b="1" dirty="0"/>
              <a:t>Centrum Transferu Technologii WUM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- </a:t>
            </a:r>
            <a:r>
              <a:rPr lang="pl-PL" b="1" dirty="0"/>
              <a:t>sprzedaży wyników</a:t>
            </a:r>
            <a:r>
              <a:rPr lang="pl-PL" dirty="0"/>
              <a:t> działalności naukowej lub </a:t>
            </a:r>
            <a:r>
              <a:rPr lang="pl-PL" dirty="0" err="1"/>
              <a:t>know</a:t>
            </a:r>
            <a:r>
              <a:rPr lang="pl-PL" dirty="0"/>
              <a:t>- -</a:t>
            </a:r>
            <a:r>
              <a:rPr lang="pl-PL" dirty="0" err="1"/>
              <a:t>how</a:t>
            </a:r>
            <a:r>
              <a:rPr lang="pl-PL" dirty="0"/>
              <a:t> związanego </a:t>
            </a:r>
            <a:br>
              <a:rPr lang="pl-PL" dirty="0"/>
            </a:br>
            <a:r>
              <a:rPr lang="pl-PL" dirty="0"/>
              <a:t>z tymi wynikami </a:t>
            </a:r>
          </a:p>
          <a:p>
            <a:pPr algn="l"/>
            <a:r>
              <a:rPr lang="pl-PL" dirty="0"/>
              <a:t>- albo </a:t>
            </a:r>
            <a:r>
              <a:rPr lang="pl-PL" b="1" dirty="0"/>
              <a:t>oddawaniu do używania </a:t>
            </a:r>
            <a:r>
              <a:rPr lang="pl-PL" dirty="0"/>
              <a:t>tych wyników lub know-how, w szczególności na podstawie </a:t>
            </a:r>
            <a:r>
              <a:rPr lang="pl-PL" b="1" dirty="0"/>
              <a:t>umowy licencyjnej, najmu oraz dzierżawy.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379797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7B75A64-9B64-C21D-0845-6C51EDAB6453}"/>
              </a:ext>
            </a:extLst>
          </p:cNvPr>
          <p:cNvPicPr>
            <a:picLocks noGr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019" y="2724912"/>
            <a:ext cx="16022782" cy="758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4907F22A-5A8A-4195-3EBD-F65B90D2404B}"/>
              </a:ext>
            </a:extLst>
          </p:cNvPr>
          <p:cNvSpPr txBox="1"/>
          <p:nvPr/>
        </p:nvSpPr>
        <p:spPr>
          <a:xfrm flipH="1">
            <a:off x="18282803" y="2431474"/>
            <a:ext cx="5004135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l-PL" sz="2400" dirty="0"/>
              <a:t>Źródło: Komercjalizacja B+R dla praktyków 2016, red. M. Barszcz, Warszawa 2016, s 29.</a:t>
            </a:r>
          </a:p>
        </p:txBody>
      </p:sp>
    </p:spTree>
    <p:extLst>
      <p:ext uri="{BB962C8B-B14F-4D97-AF65-F5344CB8AC3E}">
        <p14:creationId xmlns:p14="http://schemas.microsoft.com/office/powerpoint/2010/main" val="26083326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097061" y="2832355"/>
            <a:ext cx="22189878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Komercjalizacja bezpośrednia</a:t>
            </a:r>
          </a:p>
          <a:p>
            <a:endParaRPr lang="pl-PL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Komercjalizacja bezpośrednia</a:t>
            </a:r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 polega na osobistym zaangażowaniu się Twórcy w </a:t>
            </a:r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proces komercjalizacji</a:t>
            </a:r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 wyników badań naukowych.</a:t>
            </a:r>
          </a:p>
          <a:p>
            <a:pPr algn="just"/>
            <a:endParaRPr lang="pl-PL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Uczestnicy:</a:t>
            </a:r>
          </a:p>
          <a:p>
            <a:pPr algn="just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algn="just"/>
            <a:endParaRPr lang="pl-PL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l-PL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4400" dirty="0"/>
          </a:p>
          <a:p>
            <a:endParaRPr lang="pl-PL" dirty="0"/>
          </a:p>
        </p:txBody>
      </p:sp>
      <p:sp>
        <p:nvSpPr>
          <p:cNvPr id="4" name="Trójkąt równoramienny 3">
            <a:extLst>
              <a:ext uri="{FF2B5EF4-FFF2-40B4-BE49-F238E27FC236}">
                <a16:creationId xmlns:a16="http://schemas.microsoft.com/office/drawing/2014/main" id="{4786798E-0004-2756-7CA6-92F1C0516C03}"/>
              </a:ext>
            </a:extLst>
          </p:cNvPr>
          <p:cNvSpPr/>
          <p:nvPr/>
        </p:nvSpPr>
        <p:spPr>
          <a:xfrm>
            <a:off x="7296814" y="6633837"/>
            <a:ext cx="6624736" cy="417646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585218D-4E07-905F-D3ED-26805E6F2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6760" y="6301816"/>
            <a:ext cx="3084843" cy="94496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C189D9C4-8D78-7A12-9FB4-7F38D77FE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4787" y="10017377"/>
            <a:ext cx="3371380" cy="87790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793B0DB-0AE7-D6B0-17B6-36CF107ED7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9115" y="10090535"/>
            <a:ext cx="3468925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35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AFE878-7728-21CE-3C8E-997B6B6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097061" y="2389910"/>
            <a:ext cx="22189878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/>
              <a:t>Komercjalizacja bezpośrednia</a:t>
            </a:r>
          </a:p>
          <a:p>
            <a:endParaRPr lang="pl-PL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Przedmiotem komercjalizacji są wyniki </a:t>
            </a:r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badań naukowych</a:t>
            </a:r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 i </a:t>
            </a:r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prac rozwojowych.</a:t>
            </a:r>
          </a:p>
          <a:p>
            <a:pPr algn="just" fontAlgn="base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algn="just" fontAlgn="base"/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Umowa przeniesienia praw/sprzedaży </a:t>
            </a:r>
          </a:p>
          <a:p>
            <a:pPr algn="just" fontAlgn="base"/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Sprzedaż praw do wyników B+R skutkuje ich przeniesieniem na nabywcę.</a:t>
            </a:r>
          </a:p>
          <a:p>
            <a:pPr algn="just" fontAlgn="base"/>
            <a:endParaRPr lang="pl-PL" sz="4400" b="1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algn="just" fontAlgn="base"/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Podstawowymi elementami umowy takiej sprzedaży jest wskazanie </a:t>
            </a:r>
            <a:r>
              <a:rPr lang="pl-PL" sz="4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przedmiotu sprzedaży (wyniku i przenoszonych praw) oraz ceny</a:t>
            </a:r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Treść umowy będzie różniła </a:t>
            </a:r>
            <a:b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się w zależności od rodzaju przenoszonych praw.</a:t>
            </a:r>
          </a:p>
          <a:p>
            <a:pPr algn="just" fontAlgn="base"/>
            <a:r>
              <a:rPr lang="pl-PL" sz="4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Występują prawne różnice pomiędzy umowami w zależności od rodzaju przenoszonych praw.</a:t>
            </a:r>
          </a:p>
          <a:p>
            <a:pPr algn="just" fontAlgn="base"/>
            <a:endParaRPr lang="pl-PL" sz="4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01142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9EFCA03FFD1949897DD3B1DE334090" ma:contentTypeVersion="1" ma:contentTypeDescription="Utwórz nowy dokument." ma:contentTypeScope="" ma:versionID="3c268b9a9abb4d2e0d1d9fda3a8b2976">
  <xsd:schema xmlns:xsd="http://www.w3.org/2001/XMLSchema" xmlns:xs="http://www.w3.org/2001/XMLSchema" xmlns:p="http://schemas.microsoft.com/office/2006/metadata/properties" xmlns:ns2="d56ee127-6880-4dce-b6b2-623acaab3486" targetNamespace="http://schemas.microsoft.com/office/2006/metadata/properties" ma:root="true" ma:fieldsID="fc2f091079f2d52b719840c50d46000b" ns2:_="">
    <xsd:import namespace="d56ee127-6880-4dce-b6b2-623acaab3486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6ee127-6880-4dce-b6b2-623acaab34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9AA3B3-76FD-46F2-B4B5-07E726F580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6ee127-6880-4dce-b6b2-623acaab34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2E3DCE-CB83-4118-BC0B-B2C067A7F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A77DA3-AEAC-4C56-89A6-57587056F55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56ee127-6880-4dce-b6b2-623acaab3486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868</Words>
  <Application>Microsoft Office PowerPoint</Application>
  <PresentationFormat>Niestandardowy</PresentationFormat>
  <Paragraphs>73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3" baseType="lpstr">
      <vt:lpstr>Aptos</vt:lpstr>
      <vt:lpstr>Arial</vt:lpstr>
      <vt:lpstr>Calibri</vt:lpstr>
      <vt:lpstr>Helvetica</vt:lpstr>
      <vt:lpstr>Helvetica Light</vt:lpstr>
      <vt:lpstr>Helvetica Neue</vt:lpstr>
      <vt:lpstr>Source Serif Pro</vt:lpstr>
      <vt:lpstr>Times New Roman</vt:lpstr>
      <vt:lpstr>White</vt:lpstr>
      <vt:lpstr>CZYM JEST KOMERCJALIZACJA WYNIKÓW BADAŃ?    6 marca 2025   Centrum Transferu Technologii  WUM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Prezentacja_3_PL</dc:title>
  <dc:creator>Jowita Stachowiak</dc:creator>
  <cp:lastModifiedBy>Anna Kula</cp:lastModifiedBy>
  <cp:revision>44</cp:revision>
  <cp:lastPrinted>2025-03-04T11:53:25Z</cp:lastPrinted>
  <dcterms:modified xsi:type="dcterms:W3CDTF">2025-03-06T08:08:25Z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0x010100869EFCA03FFD1949897DD3B1DE334090</vt:lpwstr>
  </property>
</Properties>
</file>